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08" y="76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3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DD467D3-AEC1-C740-BC1E-2814FF71E288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6CC14B5-9926-144B-BD71-7B851080BF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wlfoundation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YAWL control flow perspective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Business 2710 – Class 14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728" y="133142"/>
            <a:ext cx="50561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altLang="en-US" sz="1050" dirty="0">
                <a:solidFill>
                  <a:srgbClr val="FFFFFF"/>
                </a:solidFill>
              </a:rPr>
              <a:t>Slides contain material from </a:t>
            </a:r>
            <a:r>
              <a:rPr lang="en-CA" altLang="en-US" sz="1050" dirty="0">
                <a:solidFill>
                  <a:srgbClr val="CCCCFF"/>
                </a:solidFill>
                <a:hlinkClick r:id="rId2"/>
              </a:rPr>
              <a:t>www.yawlfoundation.org</a:t>
            </a:r>
          </a:p>
          <a:p>
            <a:r>
              <a:rPr lang="en-CA" altLang="en-US" sz="1050" dirty="0">
                <a:solidFill>
                  <a:srgbClr val="FFFFFF"/>
                </a:solidFill>
              </a:rPr>
              <a:t>Developed by </a:t>
            </a:r>
            <a:r>
              <a:rPr lang="en-CA" altLang="en-US" sz="1050" dirty="0" err="1">
                <a:solidFill>
                  <a:srgbClr val="FFFFFF"/>
                </a:solidFill>
              </a:rPr>
              <a:t>Wil</a:t>
            </a:r>
            <a:r>
              <a:rPr lang="en-CA" altLang="en-US" sz="1050" dirty="0">
                <a:solidFill>
                  <a:srgbClr val="FFFFFF"/>
                </a:solidFill>
              </a:rPr>
              <a:t> van der Aalst, Michael Adams, Arthur </a:t>
            </a:r>
            <a:r>
              <a:rPr lang="en-CA" altLang="en-US" sz="1050" dirty="0" err="1">
                <a:solidFill>
                  <a:srgbClr val="FFFFFF"/>
                </a:solidFill>
              </a:rPr>
              <a:t>ter</a:t>
            </a:r>
            <a:r>
              <a:rPr lang="en-CA" altLang="en-US" sz="1050" dirty="0">
                <a:solidFill>
                  <a:srgbClr val="FFFFFF"/>
                </a:solidFill>
              </a:rPr>
              <a:t> Hofstede, Nick </a:t>
            </a:r>
            <a:r>
              <a:rPr lang="en-CA" altLang="en-US" sz="1050" dirty="0" err="1" smtClean="0">
                <a:solidFill>
                  <a:srgbClr val="FFFFFF"/>
                </a:solidFill>
              </a:rPr>
              <a:t>Russel</a:t>
            </a:r>
            <a:endParaRPr lang="en-CA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127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Timer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Automatic single instance task executed within a given timeframe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74" y="2652990"/>
            <a:ext cx="7469083" cy="394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6793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YAWL Example with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 represents a time-out task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205538"/>
              </p:ext>
            </p:extLst>
          </p:nvPr>
        </p:nvGraphicFramePr>
        <p:xfrm>
          <a:off x="1076746" y="2557462"/>
          <a:ext cx="7080250" cy="353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r:id="rId3" imgW="3820680" imgH="1909440" progId="">
                  <p:embed/>
                </p:oleObj>
              </mc:Choice>
              <mc:Fallback>
                <p:oleObj r:id="rId3" imgW="3820680" imgH="19094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6746" y="2557462"/>
                        <a:ext cx="7080250" cy="3538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6417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Selection Only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 Patterns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335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of control-flow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Branching 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Patterns: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capture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branching scenarios in processes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.</a:t>
            </a:r>
          </a:p>
          <a:p>
            <a:pPr>
              <a:lnSpc>
                <a:spcPct val="80000"/>
              </a:lnSpc>
              <a:spcBef>
                <a:spcPct val="35000"/>
              </a:spcBef>
            </a:pPr>
            <a:endParaRPr lang="en-US" sz="2800" dirty="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n-US" sz="2800" b="1" dirty="0" err="1">
                <a:solidFill>
                  <a:srgbClr val="000000"/>
                </a:solidFill>
                <a:cs typeface="Arial" charset="0"/>
              </a:rPr>
              <a:t>Synchronisation</a:t>
            </a: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Patterns: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describe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synchronization scenarios arising in processes. </a:t>
            </a:r>
            <a:endParaRPr lang="en-US" sz="2800" dirty="0" smtClean="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80000"/>
              </a:lnSpc>
              <a:spcBef>
                <a:spcPct val="35000"/>
              </a:spcBef>
            </a:pPr>
            <a:endParaRPr lang="en-US" sz="2800" dirty="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Repetition 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Patterns: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describe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various ways in which repetition may be specified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.</a:t>
            </a:r>
          </a:p>
          <a:p>
            <a:pPr>
              <a:lnSpc>
                <a:spcPct val="80000"/>
              </a:lnSpc>
              <a:spcBef>
                <a:spcPct val="35000"/>
              </a:spcBef>
            </a:pPr>
            <a:endParaRPr lang="en-US" sz="2800" dirty="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Multiple Instances (MI) 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Patterns: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delineate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situations with multiple threads of execution in a workflow which relate to the same activity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.</a:t>
            </a:r>
            <a:endParaRPr lang="en-US" sz="28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937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Classes of Control-Flow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93767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ct val="15000"/>
              </a:spcBef>
            </a:pP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Concurrency 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Patterns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: reflect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situations where restrictions are imposed on the extent of concurrent control-flow in a process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instance</a:t>
            </a:r>
            <a:endParaRPr lang="en-US" sz="2800" dirty="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80000"/>
              </a:lnSpc>
              <a:spcBef>
                <a:spcPct val="15000"/>
              </a:spcBef>
            </a:pP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Trigger 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Patterns: </a:t>
            </a:r>
            <a:r>
              <a:rPr lang="en-GB" sz="2800" dirty="0" smtClean="0">
                <a:solidFill>
                  <a:srgbClr val="000000"/>
                </a:solidFill>
                <a:cs typeface="Arial" charset="0"/>
              </a:rPr>
              <a:t>catalogue </a:t>
            </a:r>
            <a:r>
              <a:rPr lang="en-GB" sz="2800" dirty="0">
                <a:solidFill>
                  <a:srgbClr val="000000"/>
                </a:solidFill>
                <a:cs typeface="Arial" charset="0"/>
              </a:rPr>
              <a:t>the different triggering mechanisms appearing in a process </a:t>
            </a:r>
            <a:r>
              <a:rPr lang="en-GB" sz="2800" dirty="0" smtClean="0">
                <a:solidFill>
                  <a:srgbClr val="000000"/>
                </a:solidFill>
                <a:cs typeface="Arial" charset="0"/>
              </a:rPr>
              <a:t>context</a:t>
            </a:r>
            <a:r>
              <a:rPr lang="en-GB" sz="2800" dirty="0" smtClean="0">
                <a:solidFill>
                  <a:srgbClr val="000000"/>
                </a:solidFill>
                <a:cs typeface="Arial" charset="0"/>
              </a:rPr>
              <a:t>.</a:t>
            </a:r>
            <a:endParaRPr lang="en-GB" sz="2800" dirty="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80000"/>
              </a:lnSpc>
              <a:spcBef>
                <a:spcPct val="15000"/>
              </a:spcBef>
            </a:pP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Cancellation and Completion 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Patterns: </a:t>
            </a:r>
            <a:r>
              <a:rPr lang="en-US" sz="2800" dirty="0" err="1" smtClean="0">
                <a:solidFill>
                  <a:srgbClr val="000000"/>
                </a:solidFill>
                <a:cs typeface="Arial" charset="0"/>
              </a:rPr>
              <a:t>categorise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the various cancellation scenarios that may be relevant for a workflow specification. </a:t>
            </a:r>
          </a:p>
          <a:p>
            <a:pPr>
              <a:lnSpc>
                <a:spcPct val="80000"/>
              </a:lnSpc>
              <a:spcBef>
                <a:spcPct val="15000"/>
              </a:spcBef>
            </a:pP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Termination 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Patterns: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address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the issue of when the execution of a workflow is considered to be finished.</a:t>
            </a:r>
            <a:endParaRPr lang="en-GB" sz="2800" dirty="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endParaRPr lang="en-GB" sz="2800" dirty="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endParaRPr lang="en-GB" sz="2800" dirty="0">
              <a:solidFill>
                <a:srgbClr val="000000"/>
              </a:solidFill>
              <a:cs typeface="Arial" charset="0"/>
            </a:endParaRPr>
          </a:p>
          <a:p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390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Branching Constructs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52578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AND Split</a:t>
            </a:r>
          </a:p>
          <a:p>
            <a:pPr lvl="2"/>
            <a:r>
              <a:rPr lang="en-US" sz="2400" b="1" dirty="0" smtClean="0"/>
              <a:t>Parallel split</a:t>
            </a:r>
            <a:r>
              <a:rPr lang="en-US" sz="2400" dirty="0" smtClean="0"/>
              <a:t>, initiation of parallel threads</a:t>
            </a:r>
            <a:endParaRPr lang="en-US" sz="2400" b="1" dirty="0" smtClean="0"/>
          </a:p>
          <a:p>
            <a:r>
              <a:rPr lang="en-US" dirty="0" smtClean="0"/>
              <a:t>OR Split</a:t>
            </a:r>
          </a:p>
          <a:p>
            <a:pPr lvl="2"/>
            <a:r>
              <a:rPr lang="en-US" sz="2400" b="1" dirty="0" smtClean="0"/>
              <a:t>Multi-choice</a:t>
            </a:r>
            <a:r>
              <a:rPr lang="en-US" sz="2400" dirty="0" smtClean="0"/>
              <a:t>, thread of control is passed to one or more outgoing branches</a:t>
            </a:r>
            <a:endParaRPr lang="en-US" sz="2400" b="1" dirty="0" smtClean="0"/>
          </a:p>
          <a:p>
            <a:r>
              <a:rPr lang="en-US" dirty="0" smtClean="0"/>
              <a:t>XOR Split</a:t>
            </a:r>
          </a:p>
          <a:p>
            <a:pPr lvl="2"/>
            <a:r>
              <a:rPr lang="en-US" sz="2400" b="1" dirty="0" smtClean="0"/>
              <a:t>Exclusive choice</a:t>
            </a:r>
            <a:r>
              <a:rPr lang="en-US" sz="2400" dirty="0" smtClean="0"/>
              <a:t>, thread of control is passed to exactly one of the outgoing branches</a:t>
            </a:r>
          </a:p>
          <a:p>
            <a:pPr lvl="2"/>
            <a:r>
              <a:rPr lang="en-US" sz="2400" b="1" dirty="0" smtClean="0"/>
              <a:t>Deferred choice</a:t>
            </a:r>
            <a:r>
              <a:rPr lang="en-US" sz="2400" dirty="0" smtClean="0"/>
              <a:t>, thread of control is passed to exactly one of the outgoing branches. Selection decision is deferred to the user and/or operating environment</a:t>
            </a:r>
            <a:endParaRPr lang="en-US" sz="2400" b="1" dirty="0" smtClean="0"/>
          </a:p>
          <a:p>
            <a:r>
              <a:rPr lang="en-US" dirty="0" smtClean="0"/>
              <a:t>Thread Split</a:t>
            </a:r>
          </a:p>
          <a:p>
            <a:pPr lvl="2"/>
            <a:r>
              <a:rPr lang="en-US" sz="2400" b="1" dirty="0" smtClean="0"/>
              <a:t>Thread split</a:t>
            </a:r>
            <a:r>
              <a:rPr lang="en-US" sz="2400" dirty="0" smtClean="0"/>
              <a:t>, thread of control is split into multiple concurrent threads in the same branch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12888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Deferred choice </a:t>
            </a:r>
            <a:r>
              <a:rPr lang="en-US" dirty="0" err="1" smtClean="0"/>
              <a:t>vs</a:t>
            </a:r>
            <a:r>
              <a:rPr lang="en-US" dirty="0" smtClean="0"/>
              <a:t> Exclusive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634082" cy="504178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Deferred choice</a:t>
            </a:r>
          </a:p>
          <a:p>
            <a:pPr lvl="2"/>
            <a:r>
              <a:rPr lang="en-US" b="1" dirty="0" smtClean="0"/>
              <a:t>Context </a:t>
            </a:r>
            <a:r>
              <a:rPr lang="en-US" b="1" dirty="0"/>
              <a:t>condition: </a:t>
            </a:r>
            <a:r>
              <a:rPr lang="en-US" dirty="0"/>
              <a:t>only one instance of the construct can operate at any time in a </a:t>
            </a:r>
            <a:r>
              <a:rPr lang="en-US" dirty="0" smtClean="0"/>
              <a:t>case</a:t>
            </a:r>
          </a:p>
          <a:p>
            <a:r>
              <a:rPr lang="en-US" dirty="0" smtClean="0"/>
              <a:t>Exclusive choice</a:t>
            </a:r>
          </a:p>
          <a:p>
            <a:pPr lvl="2"/>
            <a:r>
              <a:rPr lang="en-US" b="1" dirty="0" smtClean="0"/>
              <a:t>Context condition:</a:t>
            </a:r>
            <a:r>
              <a:rPr lang="en-US" dirty="0" smtClean="0"/>
              <a:t> choice construct has access to all required resources when making routing decisions</a:t>
            </a:r>
            <a:endParaRPr lang="en-US" b="1" dirty="0" smtClean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730" y="1821127"/>
            <a:ext cx="4824245" cy="1826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730" y="4154056"/>
            <a:ext cx="4825833" cy="1660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075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6203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(very) complex CF pattern: General synchronizing merge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Basically: </a:t>
            </a:r>
            <a:r>
              <a:rPr lang="en-US" i="1" dirty="0" smtClean="0"/>
              <a:t>Wait only if you have to</a:t>
            </a:r>
            <a:endParaRPr lang="en-US" dirty="0" smtClean="0"/>
          </a:p>
          <a:p>
            <a:r>
              <a:rPr lang="en-US" dirty="0" smtClean="0"/>
              <a:t>Problems:</a:t>
            </a:r>
          </a:p>
          <a:p>
            <a:pPr lvl="2"/>
            <a:r>
              <a:rPr lang="en-US" sz="2400" dirty="0" smtClean="0"/>
              <a:t>How should you treat other OR-joins?</a:t>
            </a:r>
          </a:p>
          <a:p>
            <a:pPr lvl="2"/>
            <a:r>
              <a:rPr lang="en-US" sz="2400" dirty="0" smtClean="0"/>
              <a:t>How do you deal with cycles?</a:t>
            </a:r>
          </a:p>
          <a:p>
            <a:pPr lvl="2"/>
            <a:r>
              <a:rPr lang="en-US" sz="2400" dirty="0" smtClean="0"/>
              <a:t>How do you treat decomposed tasks?</a:t>
            </a:r>
          </a:p>
          <a:p>
            <a:pPr lvl="2"/>
            <a:r>
              <a:rPr lang="en-US" sz="2400" dirty="0" smtClean="0"/>
              <a:t>Is an analysis of the future possible? How complex will it be?</a:t>
            </a:r>
          </a:p>
          <a:p>
            <a:pPr lvl="2"/>
            <a:endParaRPr lang="en-US" sz="2400" dirty="0"/>
          </a:p>
          <a:p>
            <a:pPr marL="685800" lvl="2" indent="0">
              <a:buNone/>
            </a:pPr>
            <a:r>
              <a:rPr lang="en-US" sz="2400" dirty="0" smtClean="0"/>
              <a:t>(for a detailed discussion see Chapter 3)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14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Repetition patterns 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Structured loop</a:t>
            </a:r>
            <a:r>
              <a:rPr lang="en-US" dirty="0" smtClean="0"/>
              <a:t>, the ability to execute a task or sub-process repeatedly on the basis of a pre or post test where there is a single entry/exit point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262" y="3036522"/>
            <a:ext cx="6191967" cy="349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272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Repetition Patterns 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1"/>
            <a:ext cx="8153400" cy="8983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Describe various ways in which repetition of tasks or sub-processes may be specified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2647" y="2591712"/>
            <a:ext cx="36548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Arbitrary cycles,</a:t>
            </a:r>
            <a:r>
              <a:rPr lang="en-US" sz="2400" dirty="0" smtClean="0"/>
              <a:t> cycles in a process with more than one entry or exit point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66777" y="2591712"/>
            <a:ext cx="310177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Recursion</a:t>
            </a:r>
            <a:r>
              <a:rPr lang="en-US" sz="2400" dirty="0" smtClean="0"/>
              <a:t>, repetition of a task through self-invocation</a:t>
            </a:r>
            <a:endParaRPr lang="en-US" sz="2400" b="1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39" y="3915151"/>
            <a:ext cx="4788406" cy="241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945" y="3877118"/>
            <a:ext cx="3865478" cy="2451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811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 able to identify common workflow patterns and model them using YAWL</a:t>
            </a:r>
          </a:p>
          <a:p>
            <a:endParaRPr lang="en-US" dirty="0"/>
          </a:p>
          <a:p>
            <a:r>
              <a:rPr lang="en-US" dirty="0" smtClean="0"/>
              <a:t>Be able to use the YAWL language to model simple business processes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980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Concurrency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417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 smtClean="0"/>
              <a:t>Reflect situations where restrictions are imposed on the extent of concurrent control-flow in a process instance</a:t>
            </a:r>
          </a:p>
          <a:p>
            <a:pPr defTabSz="914400" eaLnBrk="0" hangingPunct="0">
              <a:buSzPct val="75000"/>
              <a:buFont typeface="Wingdings" charset="2"/>
              <a:buChar char=""/>
              <a:defRPr/>
            </a:pPr>
            <a:r>
              <a:rPr lang="nl-NL" sz="2200" b="1" dirty="0" err="1">
                <a:solidFill>
                  <a:srgbClr val="000000"/>
                </a:solidFill>
              </a:rPr>
              <a:t>Sequence</a:t>
            </a:r>
            <a:r>
              <a:rPr lang="nl-NL" sz="2200" dirty="0">
                <a:solidFill>
                  <a:srgbClr val="000000"/>
                </a:solidFill>
              </a:rPr>
              <a:t>, </a:t>
            </a:r>
            <a:r>
              <a:rPr lang="nl-NL" sz="2200" dirty="0" err="1">
                <a:solidFill>
                  <a:srgbClr val="000000"/>
                </a:solidFill>
              </a:rPr>
              <a:t>sequential</a:t>
            </a:r>
            <a:r>
              <a:rPr lang="nl-NL" sz="2200" dirty="0">
                <a:solidFill>
                  <a:srgbClr val="000000"/>
                </a:solidFill>
              </a:rPr>
              <a:t> </a:t>
            </a:r>
            <a:r>
              <a:rPr lang="nl-NL" sz="2200" dirty="0" err="1">
                <a:solidFill>
                  <a:srgbClr val="000000"/>
                </a:solidFill>
              </a:rPr>
              <a:t>task</a:t>
            </a:r>
            <a:r>
              <a:rPr lang="nl-NL" sz="2200" dirty="0">
                <a:solidFill>
                  <a:srgbClr val="000000"/>
                </a:solidFill>
              </a:rPr>
              <a:t> </a:t>
            </a:r>
            <a:r>
              <a:rPr lang="nl-NL" sz="2200" dirty="0" err="1" smtClean="0">
                <a:solidFill>
                  <a:srgbClr val="000000"/>
                </a:solidFill>
              </a:rPr>
              <a:t>execution</a:t>
            </a:r>
            <a:endParaRPr lang="en-US" sz="2200" dirty="0">
              <a:solidFill>
                <a:srgbClr val="000000"/>
              </a:solidFill>
            </a:endParaRPr>
          </a:p>
          <a:p>
            <a:pPr defTabSz="914400" eaLnBrk="0" hangingPunct="0">
              <a:buSzPct val="75000"/>
              <a:buFont typeface="Wingdings" charset="2"/>
              <a:buChar char=""/>
              <a:defRPr/>
            </a:pPr>
            <a:r>
              <a:rPr lang="en-US" sz="2200" b="1" dirty="0">
                <a:solidFill>
                  <a:srgbClr val="000000"/>
                </a:solidFill>
              </a:rPr>
              <a:t>Interleaved routing</a:t>
            </a:r>
            <a:r>
              <a:rPr lang="en-US" sz="2200" dirty="0">
                <a:solidFill>
                  <a:srgbClr val="000000"/>
                </a:solidFill>
              </a:rPr>
              <a:t>, execution of a set of tasks can occur in </a:t>
            </a:r>
            <a:r>
              <a:rPr lang="en-US" sz="2200" dirty="0" smtClean="0">
                <a:solidFill>
                  <a:srgbClr val="000000"/>
                </a:solidFill>
              </a:rPr>
              <a:t>any order but </a:t>
            </a:r>
            <a:r>
              <a:rPr lang="en-US" sz="2200" dirty="0">
                <a:solidFill>
                  <a:srgbClr val="000000"/>
                </a:solidFill>
              </a:rPr>
              <a:t>not </a:t>
            </a:r>
            <a:r>
              <a:rPr lang="en-US" sz="2200" dirty="0" smtClean="0">
                <a:solidFill>
                  <a:srgbClr val="000000"/>
                </a:solidFill>
              </a:rPr>
              <a:t>concurrently</a:t>
            </a:r>
            <a:endParaRPr lang="en-US" sz="2200" dirty="0">
              <a:solidFill>
                <a:srgbClr val="000000"/>
              </a:solidFill>
            </a:endParaRPr>
          </a:p>
          <a:p>
            <a:pPr defTabSz="914400" eaLnBrk="0" hangingPunct="0">
              <a:buSzPct val="75000"/>
              <a:buFont typeface="Wingdings" charset="2"/>
              <a:buChar char=""/>
              <a:defRPr/>
            </a:pPr>
            <a:r>
              <a:rPr lang="en-US" sz="2200" b="1" dirty="0">
                <a:solidFill>
                  <a:srgbClr val="000000"/>
                </a:solidFill>
              </a:rPr>
              <a:t>Interleaved parallel routing</a:t>
            </a:r>
            <a:r>
              <a:rPr lang="en-US" sz="2200" dirty="0">
                <a:solidFill>
                  <a:srgbClr val="000000"/>
                </a:solidFill>
              </a:rPr>
              <a:t>, a set of tasks, which have a </a:t>
            </a:r>
            <a:r>
              <a:rPr lang="en-US" sz="2200" dirty="0" smtClean="0">
                <a:solidFill>
                  <a:srgbClr val="000000"/>
                </a:solidFill>
              </a:rPr>
              <a:t>partial ordering amongst </a:t>
            </a:r>
            <a:r>
              <a:rPr lang="en-US" sz="2200" dirty="0">
                <a:solidFill>
                  <a:srgbClr val="000000"/>
                </a:solidFill>
              </a:rPr>
              <a:t>them, and execute in order order that satisfies this sequence </a:t>
            </a:r>
            <a:r>
              <a:rPr lang="en-US" sz="2200" dirty="0" smtClean="0">
                <a:solidFill>
                  <a:srgbClr val="000000"/>
                </a:solidFill>
              </a:rPr>
              <a:t>but </a:t>
            </a:r>
            <a:r>
              <a:rPr lang="en-US" sz="2200" dirty="0">
                <a:solidFill>
                  <a:srgbClr val="000000"/>
                </a:solidFill>
              </a:rPr>
              <a:t>not concurrently </a:t>
            </a:r>
          </a:p>
          <a:p>
            <a:pPr defTabSz="914400" eaLnBrk="0" hangingPunct="0">
              <a:buSzPct val="75000"/>
              <a:buFont typeface="Wingdings" charset="2"/>
              <a:buChar char=""/>
              <a:defRPr/>
            </a:pPr>
            <a:r>
              <a:rPr lang="en-US" sz="2200" b="1" dirty="0">
                <a:solidFill>
                  <a:srgbClr val="000000"/>
                </a:solidFill>
              </a:rPr>
              <a:t>Critical section</a:t>
            </a:r>
            <a:r>
              <a:rPr lang="en-US" sz="2200" dirty="0">
                <a:solidFill>
                  <a:srgbClr val="000000"/>
                </a:solidFill>
              </a:rPr>
              <a:t>, two or more regions in a process model that cannot be </a:t>
            </a:r>
            <a:r>
              <a:rPr lang="en-US" sz="2200" dirty="0" smtClean="0">
                <a:solidFill>
                  <a:srgbClr val="000000"/>
                </a:solidFill>
              </a:rPr>
              <a:t>active simultaneously</a:t>
            </a:r>
            <a:endParaRPr lang="en-US" sz="2200" dirty="0">
              <a:solidFill>
                <a:srgbClr val="000000"/>
              </a:solidFill>
            </a:endParaRPr>
          </a:p>
          <a:p>
            <a:pPr defTabSz="914400" eaLnBrk="0" hangingPunct="0">
              <a:buSzPct val="75000"/>
              <a:buFont typeface="Wingdings" charset="2"/>
              <a:buChar char=""/>
              <a:defRPr/>
            </a:pPr>
            <a:r>
              <a:rPr lang="en-US" sz="2200" b="1" dirty="0">
                <a:solidFill>
                  <a:srgbClr val="000000"/>
                </a:solidFill>
              </a:rPr>
              <a:t>Milestone</a:t>
            </a:r>
            <a:r>
              <a:rPr lang="en-US" sz="2200" dirty="0">
                <a:solidFill>
                  <a:srgbClr val="000000"/>
                </a:solidFill>
              </a:rPr>
              <a:t>, the execution of a nominated task can only proceed </a:t>
            </a:r>
            <a:r>
              <a:rPr lang="en-US" sz="2200" dirty="0" smtClean="0">
                <a:solidFill>
                  <a:srgbClr val="000000"/>
                </a:solidFill>
              </a:rPr>
              <a:t>when the </a:t>
            </a:r>
            <a:r>
              <a:rPr lang="en-US" sz="2200" dirty="0">
                <a:solidFill>
                  <a:srgbClr val="000000"/>
                </a:solidFill>
              </a:rPr>
              <a:t>process instance is in a specified state 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283431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Interleaved Routing: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Context condition</a:t>
            </a:r>
            <a:r>
              <a:rPr lang="en-US" dirty="0" smtClean="0"/>
              <a:t>: tasks initiated and completed sequentially and cannot be suspended</a:t>
            </a:r>
            <a:endParaRPr lang="en-US" b="1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57" y="2605133"/>
            <a:ext cx="8531352" cy="3756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737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7" y="1600200"/>
            <a:ext cx="8317975" cy="4495800"/>
          </a:xfrm>
        </p:spPr>
        <p:txBody>
          <a:bodyPr/>
          <a:lstStyle/>
          <a:p>
            <a:r>
              <a:rPr lang="en-US" dirty="0" smtClean="0"/>
              <a:t>In some cases a thread needs to check whether some other parallel thread has reached a certain point (but has not moved beyond it)</a:t>
            </a:r>
          </a:p>
          <a:p>
            <a:r>
              <a:rPr lang="en-US" dirty="0" smtClean="0"/>
              <a:t>As long as this is the case a certain task may execute</a:t>
            </a:r>
            <a:endParaRPr lang="en-US" dirty="0"/>
          </a:p>
        </p:txBody>
      </p:sp>
      <p:graphicFrame>
        <p:nvGraphicFramePr>
          <p:cNvPr id="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8232253"/>
              </p:ext>
            </p:extLst>
          </p:nvPr>
        </p:nvGraphicFramePr>
        <p:xfrm>
          <a:off x="612648" y="3474300"/>
          <a:ext cx="7764853" cy="323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VISIO" r:id="rId3" imgW="7036560" imgH="2927880" progId="Visio.Drawing.6">
                  <p:embed/>
                </p:oleObj>
              </mc:Choice>
              <mc:Fallback>
                <p:oleObj name="VISIO" r:id="rId3" imgW="7036560" imgH="2927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648" y="3474300"/>
                        <a:ext cx="7764853" cy="323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0845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Cancellation and Completion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21536"/>
            <a:ext cx="8531352" cy="506208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rgbClr val="000000"/>
                </a:solidFill>
              </a:rPr>
              <a:t>Categorize the various cancellation scenarios that may be relevant for a workflow specification</a:t>
            </a:r>
          </a:p>
          <a:p>
            <a:pPr marL="0" indent="0">
              <a:buNone/>
            </a:pPr>
            <a:endParaRPr lang="en-US" sz="3000" dirty="0" smtClean="0">
              <a:solidFill>
                <a:srgbClr val="000000"/>
              </a:solidFill>
            </a:endParaRPr>
          </a:p>
          <a:p>
            <a:pPr marL="777240" indent="-457200">
              <a:lnSpc>
                <a:spcPct val="120000"/>
              </a:lnSpc>
            </a:pPr>
            <a:r>
              <a:rPr lang="nl-NL" sz="3000" b="1" dirty="0">
                <a:solidFill>
                  <a:srgbClr val="000000"/>
                </a:solidFill>
                <a:cs typeface="Arial" charset="0"/>
              </a:rPr>
              <a:t>Cancel </a:t>
            </a:r>
            <a:r>
              <a:rPr lang="nl-NL" sz="3000" b="1" dirty="0" err="1">
                <a:solidFill>
                  <a:srgbClr val="000000"/>
                </a:solidFill>
                <a:cs typeface="Arial" charset="0"/>
              </a:rPr>
              <a:t>task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,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withdraw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a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specified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task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instance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</a:p>
          <a:p>
            <a:pPr marL="777240" indent="-457200">
              <a:lnSpc>
                <a:spcPct val="120000"/>
              </a:lnSpc>
            </a:pPr>
            <a:r>
              <a:rPr lang="nl-NL" sz="3000" b="1" dirty="0">
                <a:solidFill>
                  <a:srgbClr val="000000"/>
                </a:solidFill>
                <a:cs typeface="Arial" charset="0"/>
              </a:rPr>
              <a:t>Cancel case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,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withdraw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all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task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instances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in a </a:t>
            </a:r>
            <a:r>
              <a:rPr lang="nl-NL" sz="3000" dirty="0" smtClean="0">
                <a:solidFill>
                  <a:srgbClr val="000000"/>
                </a:solidFill>
                <a:cs typeface="Arial" charset="0"/>
              </a:rPr>
              <a:t>case</a:t>
            </a:r>
            <a:endParaRPr lang="en-US" sz="3000" dirty="0">
              <a:solidFill>
                <a:srgbClr val="000000"/>
              </a:solidFill>
              <a:cs typeface="Arial" charset="0"/>
            </a:endParaRPr>
          </a:p>
          <a:p>
            <a:pPr marL="777240" indent="-457200">
              <a:lnSpc>
                <a:spcPct val="120000"/>
              </a:lnSpc>
            </a:pPr>
            <a:r>
              <a:rPr lang="nl-NL" sz="3000" b="1" dirty="0">
                <a:solidFill>
                  <a:srgbClr val="000000"/>
                </a:solidFill>
                <a:cs typeface="Arial" charset="0"/>
              </a:rPr>
              <a:t>Cancel </a:t>
            </a:r>
            <a:r>
              <a:rPr lang="nl-NL" sz="3000" b="1" dirty="0" err="1">
                <a:solidFill>
                  <a:srgbClr val="000000"/>
                </a:solidFill>
                <a:cs typeface="Arial" charset="0"/>
              </a:rPr>
              <a:t>region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,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withdraw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task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instances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in a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specified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region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of a </a:t>
            </a:r>
            <a:r>
              <a:rPr lang="nl-NL" sz="3000" dirty="0" err="1" smtClean="0">
                <a:solidFill>
                  <a:srgbClr val="000000"/>
                </a:solidFill>
                <a:cs typeface="Arial" charset="0"/>
              </a:rPr>
              <a:t>process</a:t>
            </a:r>
            <a:endParaRPr lang="en-US" sz="3000" dirty="0">
              <a:solidFill>
                <a:srgbClr val="000000"/>
              </a:solidFill>
              <a:cs typeface="Arial" charset="0"/>
            </a:endParaRPr>
          </a:p>
          <a:p>
            <a:pPr marL="777240" indent="-457200">
              <a:lnSpc>
                <a:spcPct val="120000"/>
              </a:lnSpc>
            </a:pPr>
            <a:r>
              <a:rPr lang="nl-NL" sz="3000" b="1" dirty="0">
                <a:solidFill>
                  <a:srgbClr val="000000"/>
                </a:solidFill>
                <a:cs typeface="Arial" charset="0"/>
              </a:rPr>
              <a:t>Cancel MI </a:t>
            </a:r>
            <a:r>
              <a:rPr lang="nl-NL" sz="3000" b="1" dirty="0" err="1">
                <a:solidFill>
                  <a:srgbClr val="000000"/>
                </a:solidFill>
                <a:cs typeface="Arial" charset="0"/>
              </a:rPr>
              <a:t>task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,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withdraw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all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instances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of a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specified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MI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task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</a:p>
          <a:p>
            <a:pPr marL="777240" indent="-457200">
              <a:lnSpc>
                <a:spcPct val="120000"/>
              </a:lnSpc>
            </a:pPr>
            <a:r>
              <a:rPr lang="nl-NL" sz="3000" b="1" dirty="0">
                <a:solidFill>
                  <a:srgbClr val="000000"/>
                </a:solidFill>
                <a:cs typeface="Arial" charset="0"/>
              </a:rPr>
              <a:t>Complete MI </a:t>
            </a:r>
            <a:r>
              <a:rPr lang="nl-NL" sz="3000" b="1" dirty="0" err="1">
                <a:solidFill>
                  <a:srgbClr val="000000"/>
                </a:solidFill>
                <a:cs typeface="Arial" charset="0"/>
              </a:rPr>
              <a:t>task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,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withdraw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all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remaining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instances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of a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specified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MI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task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,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completed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instances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are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unaffected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and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the MI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task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is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deemed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to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have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sucessfully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nl-NL" sz="3000" dirty="0" err="1">
                <a:solidFill>
                  <a:srgbClr val="000000"/>
                </a:solidFill>
                <a:cs typeface="Arial" charset="0"/>
              </a:rPr>
              <a:t>completed</a:t>
            </a:r>
            <a:r>
              <a:rPr lang="nl-NL" sz="3000" dirty="0">
                <a:solidFill>
                  <a:srgbClr val="000000"/>
                </a:solidFill>
                <a:cs typeface="Arial" charset="0"/>
              </a:rPr>
              <a:t> 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373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YAWL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58938"/>
            <a:ext cx="7621588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1676400" y="5165726"/>
            <a:ext cx="836613" cy="836612"/>
            <a:chOff x="1056" y="2929"/>
            <a:chExt cx="527" cy="527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056" y="2929"/>
              <a:ext cx="528" cy="528"/>
            </a:xfrm>
            <a:prstGeom prst="rect">
              <a:avLst/>
            </a:prstGeom>
            <a:solidFill>
              <a:srgbClr val="FFFFFF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104" y="2977"/>
              <a:ext cx="432" cy="432"/>
            </a:xfrm>
            <a:prstGeom prst="rect">
              <a:avLst/>
            </a:prstGeom>
            <a:solidFill>
              <a:srgbClr val="FFFFFF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5943600" y="5165726"/>
            <a:ext cx="760413" cy="760412"/>
            <a:chOff x="3744" y="2929"/>
            <a:chExt cx="479" cy="479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744" y="2929"/>
              <a:ext cx="432" cy="432"/>
            </a:xfrm>
            <a:prstGeom prst="rect">
              <a:avLst/>
            </a:prstGeom>
            <a:solidFill>
              <a:srgbClr val="FFFFFF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792" y="2977"/>
              <a:ext cx="432" cy="432"/>
            </a:xfrm>
            <a:prstGeom prst="rect">
              <a:avLst/>
            </a:prstGeom>
            <a:solidFill>
              <a:srgbClr val="FFFFFF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284288" y="6078538"/>
            <a:ext cx="1881187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CA" sz="1800" b="1">
                <a:solidFill>
                  <a:srgbClr val="000000"/>
                </a:solidFill>
              </a:rPr>
              <a:t>Composite task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149850" y="6078538"/>
            <a:ext cx="2557463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CA" sz="1800" b="1">
                <a:solidFill>
                  <a:srgbClr val="000000"/>
                </a:solidFill>
              </a:rPr>
              <a:t>Multiple Instance task</a:t>
            </a: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468313" y="3136901"/>
            <a:ext cx="3598862" cy="1512887"/>
          </a:xfrm>
          <a:prstGeom prst="roundRect">
            <a:avLst>
              <a:gd name="adj" fmla="val 16667"/>
            </a:avLst>
          </a:prstGeom>
          <a:noFill/>
          <a:ln w="2844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5508625" y="3065463"/>
            <a:ext cx="1582738" cy="1584325"/>
          </a:xfrm>
          <a:prstGeom prst="roundRect">
            <a:avLst>
              <a:gd name="adj" fmla="val 16667"/>
            </a:avLst>
          </a:prstGeom>
          <a:noFill/>
          <a:ln w="2844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  <p:sp>
        <p:nvSpPr>
          <p:cNvPr id="15" name="AutoShape 13"/>
          <p:cNvSpPr>
            <a:spLocks noChangeArrowheads="1"/>
          </p:cNvSpPr>
          <p:nvPr/>
        </p:nvSpPr>
        <p:spPr bwMode="auto">
          <a:xfrm>
            <a:off x="5148263" y="5010151"/>
            <a:ext cx="2592387" cy="1657350"/>
          </a:xfrm>
          <a:prstGeom prst="roundRect">
            <a:avLst>
              <a:gd name="adj" fmla="val 16667"/>
            </a:avLst>
          </a:prstGeom>
          <a:noFill/>
          <a:ln w="28440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327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Setting up the Process Control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627674"/>
          </a:xfrm>
        </p:spPr>
        <p:txBody>
          <a:bodyPr/>
          <a:lstStyle/>
          <a:p>
            <a:r>
              <a:rPr lang="en-US" dirty="0" smtClean="0"/>
              <a:t>Task hierarchy</a:t>
            </a:r>
            <a:endParaRPr lang="en-US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379458" y="4354820"/>
            <a:ext cx="357188" cy="357188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eaLnBrk="0" hangingPunct="0">
              <a:buClrTx/>
              <a:buSzTx/>
              <a:buFontTx/>
              <a:buNone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413296" y="2854633"/>
            <a:ext cx="8572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49238" algn="ctr" defTabSz="914400" eaLnBrk="0" hangingPunct="0">
              <a:spcBef>
                <a:spcPct val="20000"/>
              </a:spcBef>
              <a:buClr>
                <a:srgbClr val="B1B1B1"/>
              </a:buClr>
              <a:buSzTx/>
              <a:buFontTx/>
              <a:buNone/>
              <a:defRPr/>
            </a:pPr>
            <a:r>
              <a:rPr lang="en-US" sz="2000" kern="0" dirty="0">
                <a:solidFill>
                  <a:srgbClr val="103566"/>
                </a:solidFill>
                <a:latin typeface="Arial"/>
                <a:ea typeface="MS PGothic" pitchFamily="32" charset="-128"/>
                <a:cs typeface="+mn-cs"/>
              </a:rPr>
              <a:t>Task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484358" y="3497570"/>
            <a:ext cx="10001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49238" algn="ctr" defTabSz="914400" eaLnBrk="0" hangingPunct="0">
              <a:spcBef>
                <a:spcPct val="20000"/>
              </a:spcBef>
              <a:buClr>
                <a:srgbClr val="B1B1B1"/>
              </a:buClr>
              <a:buSzTx/>
              <a:buFontTx/>
              <a:buNone/>
              <a:defRPr/>
            </a:pPr>
            <a:r>
              <a:rPr lang="en-US" sz="1800" kern="0" dirty="0">
                <a:solidFill>
                  <a:srgbClr val="103566"/>
                </a:solidFill>
                <a:latin typeface="Arial"/>
                <a:ea typeface="MS PGothic" pitchFamily="32" charset="-128"/>
                <a:cs typeface="+mn-cs"/>
              </a:rPr>
              <a:t>Atomic</a:t>
            </a:r>
          </a:p>
        </p:txBody>
      </p:sp>
      <p:cxnSp>
        <p:nvCxnSpPr>
          <p:cNvPr id="7" name="Shape 10"/>
          <p:cNvCxnSpPr>
            <a:cxnSpLocks noChangeShapeType="1"/>
            <a:stCxn id="5" idx="1"/>
            <a:endCxn id="6" idx="0"/>
          </p:cNvCxnSpPr>
          <p:nvPr/>
        </p:nvCxnSpPr>
        <p:spPr bwMode="auto">
          <a:xfrm rot="10800000" flipV="1">
            <a:off x="2984421" y="3032433"/>
            <a:ext cx="2428875" cy="465137"/>
          </a:xfrm>
          <a:prstGeom prst="bent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770608" y="3497570"/>
            <a:ext cx="150018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49238" algn="ctr" defTabSz="914400" eaLnBrk="0" hangingPunct="0">
              <a:spcBef>
                <a:spcPct val="20000"/>
              </a:spcBef>
              <a:buClr>
                <a:srgbClr val="B1B1B1"/>
              </a:buClr>
              <a:buSzTx/>
              <a:buFontTx/>
              <a:buNone/>
              <a:defRPr/>
            </a:pPr>
            <a:r>
              <a:rPr lang="en-US" sz="1800" kern="0" dirty="0">
                <a:solidFill>
                  <a:srgbClr val="103566"/>
                </a:solidFill>
                <a:latin typeface="Arial"/>
                <a:ea typeface="MS PGothic" pitchFamily="32" charset="-128"/>
                <a:cs typeface="+mn-cs"/>
              </a:rPr>
              <a:t>Composite</a:t>
            </a:r>
          </a:p>
        </p:txBody>
      </p:sp>
      <p:cxnSp>
        <p:nvCxnSpPr>
          <p:cNvPr id="9" name="Shape 13"/>
          <p:cNvCxnSpPr>
            <a:cxnSpLocks noChangeShapeType="1"/>
            <a:stCxn id="5" idx="3"/>
            <a:endCxn id="8" idx="0"/>
          </p:cNvCxnSpPr>
          <p:nvPr/>
        </p:nvCxnSpPr>
        <p:spPr bwMode="auto">
          <a:xfrm>
            <a:off x="6270546" y="3032433"/>
            <a:ext cx="1250950" cy="465137"/>
          </a:xfrm>
          <a:prstGeom prst="bent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984171" y="3997633"/>
            <a:ext cx="1071562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49238" algn="ctr" defTabSz="914400" eaLnBrk="0" hangingPunct="0">
              <a:spcBef>
                <a:spcPct val="20000"/>
              </a:spcBef>
              <a:buClr>
                <a:srgbClr val="B1B1B1"/>
              </a:buClr>
              <a:buSzTx/>
              <a:buFontTx/>
              <a:buNone/>
              <a:defRPr/>
            </a:pPr>
            <a:r>
              <a:rPr lang="en-US" sz="1800" kern="0" dirty="0">
                <a:solidFill>
                  <a:srgbClr val="103566"/>
                </a:solidFill>
                <a:latin typeface="Arial"/>
                <a:ea typeface="MS PGothic" pitchFamily="32" charset="-128"/>
                <a:cs typeface="+mn-cs"/>
              </a:rPr>
              <a:t>Single</a:t>
            </a:r>
          </a:p>
        </p:txBody>
      </p:sp>
      <p:cxnSp>
        <p:nvCxnSpPr>
          <p:cNvPr id="11" name="Shape 19"/>
          <p:cNvCxnSpPr>
            <a:cxnSpLocks noChangeShapeType="1"/>
            <a:stCxn id="6" idx="1"/>
            <a:endCxn id="10" idx="0"/>
          </p:cNvCxnSpPr>
          <p:nvPr/>
        </p:nvCxnSpPr>
        <p:spPr bwMode="auto">
          <a:xfrm rot="10800000" flipV="1">
            <a:off x="1519158" y="3676958"/>
            <a:ext cx="965200" cy="320675"/>
          </a:xfrm>
          <a:prstGeom prst="bent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hape 22"/>
          <p:cNvCxnSpPr>
            <a:cxnSpLocks noChangeShapeType="1"/>
          </p:cNvCxnSpPr>
          <p:nvPr/>
        </p:nvCxnSpPr>
        <p:spPr bwMode="auto">
          <a:xfrm rot="10800000" flipV="1">
            <a:off x="376158" y="4497695"/>
            <a:ext cx="822325" cy="428625"/>
          </a:xfrm>
          <a:prstGeom prst="bent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841296" y="4926320"/>
            <a:ext cx="142875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49238" algn="ctr" defTabSz="914400" eaLnBrk="0" hangingPunct="0">
              <a:spcBef>
                <a:spcPct val="20000"/>
              </a:spcBef>
              <a:buClr>
                <a:srgbClr val="B1B1B1"/>
              </a:buClr>
              <a:buSzTx/>
              <a:buFontTx/>
              <a:buNone/>
              <a:defRPr/>
            </a:pPr>
            <a:r>
              <a:rPr lang="en-US" sz="1800" kern="0" dirty="0">
                <a:solidFill>
                  <a:srgbClr val="103566"/>
                </a:solidFill>
                <a:latin typeface="Arial"/>
                <a:ea typeface="MS PGothic" pitchFamily="32" charset="-128"/>
                <a:cs typeface="+mn-cs"/>
              </a:rPr>
              <a:t>Automated</a:t>
            </a:r>
          </a:p>
        </p:txBody>
      </p:sp>
      <p:cxnSp>
        <p:nvCxnSpPr>
          <p:cNvPr id="14" name="Straight Arrow Connector 35"/>
          <p:cNvCxnSpPr>
            <a:cxnSpLocks noChangeShapeType="1"/>
            <a:endCxn id="13" idx="0"/>
          </p:cNvCxnSpPr>
          <p:nvPr/>
        </p:nvCxnSpPr>
        <p:spPr bwMode="auto">
          <a:xfrm rot="5400000">
            <a:off x="1483439" y="4855677"/>
            <a:ext cx="142875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2127171" y="4926320"/>
            <a:ext cx="121443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49238" algn="ctr" defTabSz="914400" eaLnBrk="0" hangingPunct="0">
              <a:spcBef>
                <a:spcPct val="20000"/>
              </a:spcBef>
              <a:buClr>
                <a:srgbClr val="B1B1B1"/>
              </a:buClr>
              <a:buSzTx/>
              <a:buFontTx/>
              <a:buNone/>
              <a:defRPr/>
            </a:pPr>
            <a:r>
              <a:rPr lang="en-US" sz="1800" kern="0" dirty="0">
                <a:solidFill>
                  <a:srgbClr val="103566"/>
                </a:solidFill>
                <a:latin typeface="Arial"/>
                <a:ea typeface="MS PGothic" pitchFamily="32" charset="-128"/>
                <a:cs typeface="+mn-cs"/>
              </a:rPr>
              <a:t>Routing</a:t>
            </a:r>
          </a:p>
        </p:txBody>
      </p:sp>
      <p:cxnSp>
        <p:nvCxnSpPr>
          <p:cNvPr id="16" name="Shape 42"/>
          <p:cNvCxnSpPr>
            <a:cxnSpLocks noChangeShapeType="1"/>
            <a:endCxn id="15" idx="0"/>
          </p:cNvCxnSpPr>
          <p:nvPr/>
        </p:nvCxnSpPr>
        <p:spPr bwMode="auto">
          <a:xfrm>
            <a:off x="1912858" y="4497695"/>
            <a:ext cx="820738" cy="428625"/>
          </a:xfrm>
          <a:prstGeom prst="bent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Elbow Connector 53"/>
          <p:cNvCxnSpPr>
            <a:cxnSpLocks noChangeShapeType="1"/>
            <a:stCxn id="6" idx="3"/>
            <a:endCxn id="18" idx="0"/>
          </p:cNvCxnSpPr>
          <p:nvPr/>
        </p:nvCxnSpPr>
        <p:spPr bwMode="auto">
          <a:xfrm>
            <a:off x="3484483" y="3676958"/>
            <a:ext cx="1179513" cy="320675"/>
          </a:xfrm>
          <a:prstGeom prst="bent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4127421" y="3997633"/>
            <a:ext cx="1071562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49238" algn="ctr" defTabSz="914400" eaLnBrk="0" hangingPunct="0">
              <a:spcBef>
                <a:spcPct val="20000"/>
              </a:spcBef>
              <a:buClr>
                <a:srgbClr val="B1B1B1"/>
              </a:buClr>
              <a:buSzTx/>
              <a:buFontTx/>
              <a:buNone/>
              <a:defRPr/>
            </a:pPr>
            <a:r>
              <a:rPr lang="en-US" sz="1800" kern="0" dirty="0">
                <a:solidFill>
                  <a:srgbClr val="103566"/>
                </a:solidFill>
                <a:latin typeface="Arial"/>
                <a:ea typeface="MS PGothic" pitchFamily="32" charset="-128"/>
                <a:cs typeface="+mn-cs"/>
              </a:rPr>
              <a:t>Multiple</a:t>
            </a:r>
          </a:p>
        </p:txBody>
      </p:sp>
      <p:sp>
        <p:nvSpPr>
          <p:cNvPr id="19" name="Rectangle 56"/>
          <p:cNvSpPr>
            <a:spLocks noChangeArrowheads="1"/>
          </p:cNvSpPr>
          <p:nvPr/>
        </p:nvSpPr>
        <p:spPr bwMode="auto">
          <a:xfrm>
            <a:off x="4556046" y="4354820"/>
            <a:ext cx="285750" cy="285750"/>
          </a:xfrm>
          <a:prstGeom prst="rect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eaLnBrk="0" hangingPunct="0">
              <a:buClrTx/>
              <a:buSzTx/>
              <a:buFontTx/>
              <a:buNone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0" name="Rectangle 57"/>
          <p:cNvSpPr>
            <a:spLocks noChangeArrowheads="1"/>
          </p:cNvSpPr>
          <p:nvPr/>
        </p:nvSpPr>
        <p:spPr bwMode="auto">
          <a:xfrm>
            <a:off x="4484608" y="4426258"/>
            <a:ext cx="285750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 eaLnBrk="0" hangingPunct="0">
              <a:buClrTx/>
              <a:buSzTx/>
              <a:buFontTx/>
              <a:buNone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3341608" y="4926320"/>
            <a:ext cx="121443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49238" algn="ctr" defTabSz="914400" eaLnBrk="0" hangingPunct="0">
              <a:spcBef>
                <a:spcPct val="20000"/>
              </a:spcBef>
              <a:buClr>
                <a:srgbClr val="B1B1B1"/>
              </a:buClr>
              <a:buSzTx/>
              <a:buFontTx/>
              <a:buNone/>
              <a:defRPr/>
            </a:pPr>
            <a:r>
              <a:rPr lang="en-US" sz="1800" kern="0" dirty="0">
                <a:solidFill>
                  <a:srgbClr val="103566"/>
                </a:solidFill>
                <a:latin typeface="Arial"/>
                <a:ea typeface="MS PGothic" pitchFamily="32" charset="-128"/>
                <a:cs typeface="+mn-cs"/>
              </a:rPr>
              <a:t>Manual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4698921" y="4926320"/>
            <a:ext cx="142875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49238" algn="ctr" defTabSz="914400" eaLnBrk="0" hangingPunct="0">
              <a:spcBef>
                <a:spcPct val="20000"/>
              </a:spcBef>
              <a:buClr>
                <a:srgbClr val="B1B1B1"/>
              </a:buClr>
              <a:buSzTx/>
              <a:buFontTx/>
              <a:buNone/>
              <a:defRPr/>
            </a:pPr>
            <a:r>
              <a:rPr lang="en-US" sz="1800" kern="0" dirty="0">
                <a:solidFill>
                  <a:srgbClr val="103566"/>
                </a:solidFill>
                <a:latin typeface="Arial"/>
                <a:ea typeface="MS PGothic" pitchFamily="32" charset="-128"/>
                <a:cs typeface="+mn-cs"/>
              </a:rPr>
              <a:t>Automated</a:t>
            </a:r>
          </a:p>
        </p:txBody>
      </p:sp>
      <p:cxnSp>
        <p:nvCxnSpPr>
          <p:cNvPr id="23" name="Elbow Connector 63"/>
          <p:cNvCxnSpPr>
            <a:cxnSpLocks noChangeShapeType="1"/>
            <a:endCxn id="21" idx="0"/>
          </p:cNvCxnSpPr>
          <p:nvPr/>
        </p:nvCxnSpPr>
        <p:spPr bwMode="auto">
          <a:xfrm rot="5400000">
            <a:off x="3930570" y="4515158"/>
            <a:ext cx="428625" cy="393700"/>
          </a:xfrm>
          <a:prstGeom prst="bentConnector3">
            <a:avLst>
              <a:gd name="adj1" fmla="val -37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hape 74"/>
          <p:cNvCxnSpPr>
            <a:cxnSpLocks noChangeShapeType="1"/>
            <a:endCxn id="22" idx="0"/>
          </p:cNvCxnSpPr>
          <p:nvPr/>
        </p:nvCxnSpPr>
        <p:spPr bwMode="auto">
          <a:xfrm rot="16200000" flipH="1">
            <a:off x="4984671" y="4497695"/>
            <a:ext cx="428625" cy="428625"/>
          </a:xfrm>
          <a:prstGeom prst="bentConnector3">
            <a:avLst>
              <a:gd name="adj1" fmla="val -37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5984796" y="3997633"/>
            <a:ext cx="1071562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49238" algn="ctr" defTabSz="914400" eaLnBrk="0" hangingPunct="0">
              <a:spcBef>
                <a:spcPct val="20000"/>
              </a:spcBef>
              <a:buClr>
                <a:srgbClr val="B1B1B1"/>
              </a:buClr>
              <a:buSzTx/>
              <a:buFontTx/>
              <a:buNone/>
              <a:defRPr/>
            </a:pPr>
            <a:r>
              <a:rPr lang="en-US" sz="1800" kern="0" dirty="0">
                <a:solidFill>
                  <a:srgbClr val="103566"/>
                </a:solidFill>
                <a:latin typeface="Arial"/>
                <a:ea typeface="MS PGothic" pitchFamily="32" charset="-128"/>
                <a:cs typeface="+mn-cs"/>
              </a:rPr>
              <a:t>Single</a:t>
            </a:r>
          </a:p>
        </p:txBody>
      </p:sp>
      <p:cxnSp>
        <p:nvCxnSpPr>
          <p:cNvPr id="26" name="Shape 86"/>
          <p:cNvCxnSpPr>
            <a:cxnSpLocks noChangeShapeType="1"/>
            <a:stCxn id="8" idx="1"/>
            <a:endCxn id="25" idx="0"/>
          </p:cNvCxnSpPr>
          <p:nvPr/>
        </p:nvCxnSpPr>
        <p:spPr bwMode="auto">
          <a:xfrm rot="10800000" flipV="1">
            <a:off x="6521371" y="3676958"/>
            <a:ext cx="249237" cy="320675"/>
          </a:xfrm>
          <a:prstGeom prst="bent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hape 88"/>
          <p:cNvCxnSpPr>
            <a:cxnSpLocks noChangeShapeType="1"/>
            <a:stCxn id="8" idx="3"/>
          </p:cNvCxnSpPr>
          <p:nvPr/>
        </p:nvCxnSpPr>
        <p:spPr bwMode="auto">
          <a:xfrm>
            <a:off x="8270796" y="3676958"/>
            <a:ext cx="322262" cy="320675"/>
          </a:xfrm>
          <a:prstGeom prst="bent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" name="Group 91"/>
          <p:cNvGrpSpPr>
            <a:grpSpLocks/>
          </p:cNvGrpSpPr>
          <p:nvPr/>
        </p:nvGrpSpPr>
        <p:grpSpPr bwMode="auto">
          <a:xfrm>
            <a:off x="6341983" y="4354820"/>
            <a:ext cx="357188" cy="357188"/>
            <a:chOff x="6429388" y="4071942"/>
            <a:chExt cx="357190" cy="357190"/>
          </a:xfrm>
        </p:grpSpPr>
        <p:sp>
          <p:nvSpPr>
            <p:cNvPr id="29" name="Rectangle 89"/>
            <p:cNvSpPr>
              <a:spLocks noChangeArrowheads="1"/>
            </p:cNvSpPr>
            <p:nvPr/>
          </p:nvSpPr>
          <p:spPr bwMode="auto">
            <a:xfrm>
              <a:off x="6429388" y="4071942"/>
              <a:ext cx="357190" cy="3571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hangingPunct="0">
                <a:buClrTx/>
                <a:buSzTx/>
                <a:buFontTx/>
                <a:buNone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30" name="Rectangle 90"/>
            <p:cNvSpPr>
              <a:spLocks noChangeArrowheads="1"/>
            </p:cNvSpPr>
            <p:nvPr/>
          </p:nvSpPr>
          <p:spPr bwMode="auto">
            <a:xfrm>
              <a:off x="6490507" y="4140999"/>
              <a:ext cx="237600" cy="237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hangingPunct="0">
                <a:buClrTx/>
                <a:buSzTx/>
                <a:buFontTx/>
                <a:buNone/>
              </a:pPr>
              <a:endParaRPr 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92"/>
          <p:cNvGrpSpPr>
            <a:grpSpLocks/>
          </p:cNvGrpSpPr>
          <p:nvPr/>
        </p:nvGrpSpPr>
        <p:grpSpPr bwMode="auto">
          <a:xfrm>
            <a:off x="8515271" y="4326245"/>
            <a:ext cx="285750" cy="285750"/>
            <a:chOff x="6429388" y="4071942"/>
            <a:chExt cx="357190" cy="357190"/>
          </a:xfrm>
        </p:grpSpPr>
        <p:sp>
          <p:nvSpPr>
            <p:cNvPr id="32" name="Rectangle 93"/>
            <p:cNvSpPr>
              <a:spLocks noChangeArrowheads="1"/>
            </p:cNvSpPr>
            <p:nvPr/>
          </p:nvSpPr>
          <p:spPr bwMode="auto">
            <a:xfrm>
              <a:off x="6429388" y="4071942"/>
              <a:ext cx="357190" cy="3571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hangingPunct="0">
                <a:buClrTx/>
                <a:buSzTx/>
                <a:buFontTx/>
                <a:buNone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33" name="Rectangle 94"/>
            <p:cNvSpPr>
              <a:spLocks noChangeArrowheads="1"/>
            </p:cNvSpPr>
            <p:nvPr/>
          </p:nvSpPr>
          <p:spPr bwMode="auto">
            <a:xfrm>
              <a:off x="6490507" y="4140999"/>
              <a:ext cx="237600" cy="237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hangingPunct="0">
                <a:buClrTx/>
                <a:buSzTx/>
                <a:buFontTx/>
                <a:buNone/>
              </a:pPr>
              <a:endParaRPr 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Group 95"/>
          <p:cNvGrpSpPr>
            <a:grpSpLocks/>
          </p:cNvGrpSpPr>
          <p:nvPr/>
        </p:nvGrpSpPr>
        <p:grpSpPr bwMode="auto">
          <a:xfrm>
            <a:off x="8450183" y="4607420"/>
            <a:ext cx="285750" cy="285750"/>
            <a:chOff x="6429388" y="4071942"/>
            <a:chExt cx="357190" cy="357190"/>
          </a:xfrm>
        </p:grpSpPr>
        <p:sp>
          <p:nvSpPr>
            <p:cNvPr id="35" name="Rectangle 96"/>
            <p:cNvSpPr>
              <a:spLocks noChangeArrowheads="1"/>
            </p:cNvSpPr>
            <p:nvPr/>
          </p:nvSpPr>
          <p:spPr bwMode="auto">
            <a:xfrm>
              <a:off x="6429388" y="4071942"/>
              <a:ext cx="357190" cy="3571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hangingPunct="0">
                <a:buClrTx/>
                <a:buSzTx/>
                <a:buFontTx/>
                <a:buNone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36" name="Rectangle 97"/>
            <p:cNvSpPr>
              <a:spLocks noChangeArrowheads="1"/>
            </p:cNvSpPr>
            <p:nvPr/>
          </p:nvSpPr>
          <p:spPr bwMode="auto">
            <a:xfrm>
              <a:off x="6490507" y="4140999"/>
              <a:ext cx="237600" cy="237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hangingPunct="0">
                <a:buClrTx/>
                <a:buSzTx/>
                <a:buFontTx/>
                <a:buNone/>
              </a:pPr>
              <a:endParaRPr 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96675" y="4927909"/>
            <a:ext cx="1031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Manua</a:t>
            </a:r>
            <a:r>
              <a:rPr lang="en-US" dirty="0" smtClean="0">
                <a:latin typeface="Apple Symbols"/>
                <a:cs typeface="Apple Symbols"/>
              </a:rPr>
              <a:t>l</a:t>
            </a:r>
            <a:endParaRPr lang="en-US" dirty="0">
              <a:latin typeface="Apple Symbols"/>
              <a:cs typeface="Apple Symbol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097931" y="3918097"/>
            <a:ext cx="104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Multiple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839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YAWL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Not sound!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3979829"/>
              </p:ext>
            </p:extLst>
          </p:nvPr>
        </p:nvGraphicFramePr>
        <p:xfrm>
          <a:off x="1102147" y="2238375"/>
          <a:ext cx="7391400" cy="385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r:id="rId3" imgW="3646800" imgH="1903680" progId="">
                  <p:embed/>
                </p:oleObj>
              </mc:Choice>
              <mc:Fallback>
                <p:oleObj r:id="rId3" imgW="3646800" imgH="19036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2147" y="2238375"/>
                        <a:ext cx="7391400" cy="385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4772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YAWL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Sound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6625986"/>
              </p:ext>
            </p:extLst>
          </p:nvPr>
        </p:nvGraphicFramePr>
        <p:xfrm>
          <a:off x="917448" y="1998662"/>
          <a:ext cx="7848600" cy="409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r:id="rId3" imgW="3646800" imgH="1903680" progId="">
                  <p:embed/>
                </p:oleObj>
              </mc:Choice>
              <mc:Fallback>
                <p:oleObj r:id="rId3" imgW="3646800" imgH="19036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448" y="1998662"/>
                        <a:ext cx="7848600" cy="4097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754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Cancellation in YAWL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Syntactically, a cancellation region consists of a number of tasks and places that are attached to a so-called </a:t>
            </a:r>
            <a:r>
              <a:rPr lang="en-US" b="1" dirty="0" smtClean="0"/>
              <a:t>cancellation task.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Upon </a:t>
            </a:r>
            <a:r>
              <a:rPr lang="en-US" b="1" dirty="0" smtClean="0"/>
              <a:t>completion</a:t>
            </a:r>
            <a:r>
              <a:rPr lang="en-US" dirty="0" smtClean="0"/>
              <a:t> of a cancellation task, all tokens in a cancellation region (or in decompositions of tasks in that region, etc.) are removed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8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Cancellation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587100"/>
              </p:ext>
            </p:extLst>
          </p:nvPr>
        </p:nvGraphicFramePr>
        <p:xfrm>
          <a:off x="612648" y="1745949"/>
          <a:ext cx="78486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r:id="rId3" imgW="3637800" imgH="2083680" progId="">
                  <p:embed/>
                </p:oleObj>
              </mc:Choice>
              <mc:Fallback>
                <p:oleObj r:id="rId3" imgW="3637800" imgH="20836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648" y="1745949"/>
                        <a:ext cx="7848600" cy="449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2010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Cancellation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9" y="1600200"/>
            <a:ext cx="4005552" cy="4495800"/>
          </a:xfrm>
        </p:spPr>
        <p:txBody>
          <a:bodyPr/>
          <a:lstStyle/>
          <a:p>
            <a:r>
              <a:rPr lang="en-US" dirty="0" smtClean="0"/>
              <a:t>Activation of a cancellation set</a:t>
            </a:r>
          </a:p>
          <a:p>
            <a:pPr lvl="2"/>
            <a:r>
              <a:rPr lang="en-US" sz="2400" dirty="0" smtClean="0"/>
              <a:t>Tasks that are associated with a cancellation set are marked by a red dot</a:t>
            </a:r>
          </a:p>
          <a:p>
            <a:pPr lvl="2"/>
            <a:r>
              <a:rPr lang="en-US" sz="2400" dirty="0" smtClean="0"/>
              <a:t>Open context menu of a task</a:t>
            </a:r>
          </a:p>
          <a:p>
            <a:pPr lvl="2"/>
            <a:r>
              <a:rPr lang="en-US" sz="2400" dirty="0" smtClean="0"/>
              <a:t>Select View, Cancellation set</a:t>
            </a:r>
            <a:endParaRPr lang="en-US" sz="2400" dirty="0"/>
          </a:p>
        </p:txBody>
      </p:sp>
      <p:pic>
        <p:nvPicPr>
          <p:cNvPr id="4" name="Picture 3" descr="Z:\book\slides\cancel_s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01" y="2006259"/>
            <a:ext cx="4147847" cy="4089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800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593</TotalTime>
  <Words>854</Words>
  <Application>Microsoft Office PowerPoint</Application>
  <PresentationFormat>On-screen Show (4:3)</PresentationFormat>
  <Paragraphs>109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MS PGothic</vt:lpstr>
      <vt:lpstr>Apple Symbols</vt:lpstr>
      <vt:lpstr>Arial</vt:lpstr>
      <vt:lpstr>Tw Cen MT</vt:lpstr>
      <vt:lpstr>Wingdings</vt:lpstr>
      <vt:lpstr>Wingdings 2</vt:lpstr>
      <vt:lpstr>Median</vt:lpstr>
      <vt:lpstr>VISIO</vt:lpstr>
      <vt:lpstr>The YAWL control flow perspective</vt:lpstr>
      <vt:lpstr>Learning Objectives</vt:lpstr>
      <vt:lpstr>YAWL Notation</vt:lpstr>
      <vt:lpstr>Setting up the Process Control Logic</vt:lpstr>
      <vt:lpstr>General YAWL Example</vt:lpstr>
      <vt:lpstr>General YAWL Example</vt:lpstr>
      <vt:lpstr>Cancellation in YAWL</vt:lpstr>
      <vt:lpstr>Cancellation Example</vt:lpstr>
      <vt:lpstr>Cancellation Set</vt:lpstr>
      <vt:lpstr>Timer Task</vt:lpstr>
      <vt:lpstr>YAWL Example with Time</vt:lpstr>
      <vt:lpstr>Control Flow Patterns</vt:lpstr>
      <vt:lpstr>Classes of control-flow patterns</vt:lpstr>
      <vt:lpstr>Classes of Control-Flow Patterns</vt:lpstr>
      <vt:lpstr>Branching Constructs</vt:lpstr>
      <vt:lpstr>Deferred choice vs Exclusive choice</vt:lpstr>
      <vt:lpstr>A (very) complex CF pattern: General synchronizing merge</vt:lpstr>
      <vt:lpstr>Repetition patterns -1</vt:lpstr>
      <vt:lpstr>Repetition Patterns -2</vt:lpstr>
      <vt:lpstr>Concurrency Patterns</vt:lpstr>
      <vt:lpstr>Interleaved Routing: Definition</vt:lpstr>
      <vt:lpstr>Milestone</vt:lpstr>
      <vt:lpstr>Cancellation and Completion Patterns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YAWL control flow perspective</dc:title>
  <dc:creator>Katherine Alexander</dc:creator>
  <cp:lastModifiedBy>Joerg Evermann</cp:lastModifiedBy>
  <cp:revision>10</cp:revision>
  <dcterms:created xsi:type="dcterms:W3CDTF">2014-01-04T17:57:44Z</dcterms:created>
  <dcterms:modified xsi:type="dcterms:W3CDTF">2014-01-07T20:57:45Z</dcterms:modified>
</cp:coreProperties>
</file>